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87" d="100"/>
          <a:sy n="87" d="100"/>
        </p:scale>
        <p:origin x="10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5ABEF51E-2B18-4789-BA24-9C08E264C70D}" type="datetimeFigureOut">
              <a:rPr lang="en-US" smtClean="0"/>
              <a:t>9/20/2016</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29F9F96C-1AD9-4381-9755-EF4887B04D06}"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5ABEF51E-2B18-4789-BA24-9C08E264C70D}" type="datetimeFigureOut">
              <a:rPr lang="en-US" smtClean="0"/>
              <a:t>9/20/2016</a:t>
            </a:fld>
            <a:endParaRPr lang="en-US"/>
          </a:p>
        </p:txBody>
      </p:sp>
      <p:sp>
        <p:nvSpPr>
          <p:cNvPr id="23" name="Slide Number Placeholder 22"/>
          <p:cNvSpPr>
            <a:spLocks noGrp="1"/>
          </p:cNvSpPr>
          <p:nvPr>
            <p:ph type="sldNum" sz="quarter" idx="11"/>
          </p:nvPr>
        </p:nvSpPr>
        <p:spPr/>
        <p:txBody>
          <a:bodyPr/>
          <a:lstStyle/>
          <a:p>
            <a:fld id="{29F9F96C-1AD9-4381-9755-EF4887B04D06}"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5ABEF51E-2B18-4789-BA24-9C08E264C70D}" type="datetimeFigureOut">
              <a:rPr lang="en-US" smtClean="0"/>
              <a:t>9/20/2016</a:t>
            </a:fld>
            <a:endParaRPr lang="en-US"/>
          </a:p>
        </p:txBody>
      </p:sp>
      <p:sp>
        <p:nvSpPr>
          <p:cNvPr id="23" name="Slide Number Placeholder 22"/>
          <p:cNvSpPr>
            <a:spLocks noGrp="1"/>
          </p:cNvSpPr>
          <p:nvPr>
            <p:ph type="sldNum" sz="quarter" idx="11"/>
          </p:nvPr>
        </p:nvSpPr>
        <p:spPr/>
        <p:txBody>
          <a:bodyPr/>
          <a:lstStyle/>
          <a:p>
            <a:fld id="{29F9F96C-1AD9-4381-9755-EF4887B04D06}"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5ABEF51E-2B18-4789-BA24-9C08E264C70D}" type="datetimeFigureOut">
              <a:rPr lang="en-US" smtClean="0"/>
              <a:t>9/20/2016</a:t>
            </a:fld>
            <a:endParaRPr lang="en-US"/>
          </a:p>
        </p:txBody>
      </p:sp>
      <p:sp>
        <p:nvSpPr>
          <p:cNvPr id="18" name="Slide Number Placeholder 17"/>
          <p:cNvSpPr>
            <a:spLocks noGrp="1"/>
          </p:cNvSpPr>
          <p:nvPr>
            <p:ph type="sldNum" sz="quarter" idx="11"/>
          </p:nvPr>
        </p:nvSpPr>
        <p:spPr/>
        <p:txBody>
          <a:bodyPr/>
          <a:lstStyle/>
          <a:p>
            <a:fld id="{29F9F96C-1AD9-4381-9755-EF4887B04D06}"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5ABEF51E-2B18-4789-BA24-9C08E264C70D}" type="datetimeFigureOut">
              <a:rPr lang="en-US" smtClean="0"/>
              <a:t>9/20/2016</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29F9F96C-1AD9-4381-9755-EF4887B04D06}"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5ABEF51E-2B18-4789-BA24-9C08E264C70D}" type="datetimeFigureOut">
              <a:rPr lang="en-US" smtClean="0"/>
              <a:t>9/20/2016</a:t>
            </a:fld>
            <a:endParaRPr lang="en-US"/>
          </a:p>
        </p:txBody>
      </p:sp>
      <p:sp>
        <p:nvSpPr>
          <p:cNvPr id="21" name="Slide Number Placeholder 20"/>
          <p:cNvSpPr>
            <a:spLocks noGrp="1"/>
          </p:cNvSpPr>
          <p:nvPr>
            <p:ph type="sldNum" sz="quarter" idx="16"/>
          </p:nvPr>
        </p:nvSpPr>
        <p:spPr/>
        <p:txBody>
          <a:bodyPr/>
          <a:lstStyle/>
          <a:p>
            <a:fld id="{29F9F96C-1AD9-4381-9755-EF4887B04D06}"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5ABEF51E-2B18-4789-BA24-9C08E264C70D}" type="datetimeFigureOut">
              <a:rPr lang="en-US" smtClean="0"/>
              <a:t>9/20/2016</a:t>
            </a:fld>
            <a:endParaRPr lang="en-US"/>
          </a:p>
        </p:txBody>
      </p:sp>
      <p:sp>
        <p:nvSpPr>
          <p:cNvPr id="24" name="Slide Number Placeholder 23"/>
          <p:cNvSpPr>
            <a:spLocks noGrp="1"/>
          </p:cNvSpPr>
          <p:nvPr>
            <p:ph type="sldNum" sz="quarter" idx="17"/>
          </p:nvPr>
        </p:nvSpPr>
        <p:spPr/>
        <p:txBody>
          <a:bodyPr/>
          <a:lstStyle/>
          <a:p>
            <a:fld id="{29F9F96C-1AD9-4381-9755-EF4887B04D06}"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5ABEF51E-2B18-4789-BA24-9C08E264C70D}" type="datetimeFigureOut">
              <a:rPr lang="en-US" smtClean="0"/>
              <a:t>9/20/2016</a:t>
            </a:fld>
            <a:endParaRPr lang="en-US"/>
          </a:p>
        </p:txBody>
      </p:sp>
      <p:sp>
        <p:nvSpPr>
          <p:cNvPr id="17" name="Slide Number Placeholder 16"/>
          <p:cNvSpPr>
            <a:spLocks noGrp="1"/>
          </p:cNvSpPr>
          <p:nvPr>
            <p:ph type="sldNum" sz="quarter" idx="11"/>
          </p:nvPr>
        </p:nvSpPr>
        <p:spPr/>
        <p:txBody>
          <a:bodyPr/>
          <a:lstStyle/>
          <a:p>
            <a:fld id="{29F9F96C-1AD9-4381-9755-EF4887B04D06}"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5ABEF51E-2B18-4789-BA24-9C08E264C70D}" type="datetimeFigureOut">
              <a:rPr lang="en-US" smtClean="0"/>
              <a:t>9/20/2016</a:t>
            </a:fld>
            <a:endParaRPr lang="en-US"/>
          </a:p>
        </p:txBody>
      </p:sp>
      <p:sp>
        <p:nvSpPr>
          <p:cNvPr id="14" name="Slide Number Placeholder 13"/>
          <p:cNvSpPr>
            <a:spLocks noGrp="1"/>
          </p:cNvSpPr>
          <p:nvPr>
            <p:ph type="sldNum" sz="quarter" idx="11"/>
          </p:nvPr>
        </p:nvSpPr>
        <p:spPr/>
        <p:txBody>
          <a:bodyPr/>
          <a:lstStyle/>
          <a:p>
            <a:fld id="{29F9F96C-1AD9-4381-9755-EF4887B04D06}"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5ABEF51E-2B18-4789-BA24-9C08E264C70D}" type="datetimeFigureOut">
              <a:rPr lang="en-US" smtClean="0"/>
              <a:t>9/20/2016</a:t>
            </a:fld>
            <a:endParaRPr lang="en-US"/>
          </a:p>
        </p:txBody>
      </p:sp>
      <p:sp>
        <p:nvSpPr>
          <p:cNvPr id="21" name="Slide Number Placeholder 20"/>
          <p:cNvSpPr>
            <a:spLocks noGrp="1"/>
          </p:cNvSpPr>
          <p:nvPr>
            <p:ph type="sldNum" sz="quarter" idx="16"/>
          </p:nvPr>
        </p:nvSpPr>
        <p:spPr/>
        <p:txBody>
          <a:bodyPr/>
          <a:lstStyle/>
          <a:p>
            <a:fld id="{29F9F96C-1AD9-4381-9755-EF4887B04D06}"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EF51E-2B18-4789-BA24-9C08E264C70D}"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9F96C-1AD9-4381-9755-EF4887B04D06}"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5ABEF51E-2B18-4789-BA24-9C08E264C70D}" type="datetimeFigureOut">
              <a:rPr lang="en-US" smtClean="0"/>
              <a:t>9/20/2016</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29F9F96C-1AD9-4381-9755-EF4887B04D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 with </a:t>
            </a:r>
            <a:br>
              <a:rPr lang="en-US" dirty="0" smtClean="0"/>
            </a:br>
            <a:r>
              <a:rPr lang="en-US" dirty="0" smtClean="0"/>
              <a:t>Cinematic Techniques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7743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rmAutofit fontScale="90000"/>
          </a:bodyPr>
          <a:lstStyle/>
          <a:p>
            <a:r>
              <a:rPr lang="en-US" b="1" dirty="0" smtClean="0"/>
              <a:t>EYE LEVEL – </a:t>
            </a:r>
            <a:r>
              <a:rPr lang="en-US" sz="2700" dirty="0" smtClean="0"/>
              <a:t>a shot taken from normal height; that is, the </a:t>
            </a:r>
            <a:r>
              <a:rPr lang="en-US" sz="2700" dirty="0" smtClean="0">
                <a:solidFill>
                  <a:srgbClr val="FF0000"/>
                </a:solidFill>
              </a:rPr>
              <a:t>character’s eye level</a:t>
            </a:r>
            <a:r>
              <a:rPr lang="en-US" sz="2700" dirty="0" smtClean="0"/>
              <a:t>. Ninety to ninety-five percent of the shots seen are eye level, because it is the </a:t>
            </a:r>
            <a:r>
              <a:rPr lang="en-US" sz="2700" dirty="0" smtClean="0">
                <a:solidFill>
                  <a:srgbClr val="FF0000"/>
                </a:solidFill>
              </a:rPr>
              <a:t>most natural angle. </a:t>
            </a:r>
            <a:endParaRPr lang="en-US" sz="2700"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0" y="2624931"/>
            <a:ext cx="6667500" cy="2857500"/>
          </a:xfrm>
        </p:spPr>
      </p:pic>
      <p:sp>
        <p:nvSpPr>
          <p:cNvPr id="5" name="TextBox 4"/>
          <p:cNvSpPr txBox="1"/>
          <p:nvPr/>
        </p:nvSpPr>
        <p:spPr>
          <a:xfrm>
            <a:off x="4800600" y="5791200"/>
            <a:ext cx="3505200" cy="369332"/>
          </a:xfrm>
          <a:prstGeom prst="rect">
            <a:avLst/>
          </a:prstGeom>
          <a:noFill/>
        </p:spPr>
        <p:txBody>
          <a:bodyPr wrap="square" rtlCol="0">
            <a:spAutoFit/>
          </a:bodyPr>
          <a:lstStyle/>
          <a:p>
            <a:r>
              <a:rPr lang="en-US" dirty="0" smtClean="0"/>
              <a:t>From the movie </a:t>
            </a:r>
            <a:r>
              <a:rPr lang="en-US" i="1" dirty="0" smtClean="0"/>
              <a:t>Toy Story</a:t>
            </a:r>
            <a:endParaRPr lang="en-US" i="1" dirty="0"/>
          </a:p>
        </p:txBody>
      </p:sp>
    </p:spTree>
    <p:extLst>
      <p:ext uri="{BB962C8B-B14F-4D97-AF65-F5344CB8AC3E}">
        <p14:creationId xmlns:p14="http://schemas.microsoft.com/office/powerpoint/2010/main" val="312626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smtClean="0"/>
              <a:t>HIGH ANGLE – </a:t>
            </a:r>
            <a:r>
              <a:rPr lang="en-US" sz="2400" dirty="0" smtClean="0"/>
              <a:t>the camera is </a:t>
            </a:r>
            <a:r>
              <a:rPr lang="en-US" sz="2400" dirty="0" smtClean="0">
                <a:solidFill>
                  <a:srgbClr val="FF0000"/>
                </a:solidFill>
              </a:rPr>
              <a:t>above the subject. </a:t>
            </a:r>
            <a:r>
              <a:rPr lang="en-US" sz="2400" dirty="0" smtClean="0"/>
              <a:t>This usually has the effect of making the </a:t>
            </a:r>
            <a:r>
              <a:rPr lang="en-US" sz="2400" dirty="0" smtClean="0">
                <a:solidFill>
                  <a:srgbClr val="FF0000"/>
                </a:solidFill>
              </a:rPr>
              <a:t>subject look smaller </a:t>
            </a:r>
            <a:r>
              <a:rPr lang="en-US" sz="2400" dirty="0" smtClean="0"/>
              <a:t>than normal, giving him or her the </a:t>
            </a:r>
            <a:r>
              <a:rPr lang="en-US" sz="2400" dirty="0" smtClean="0">
                <a:solidFill>
                  <a:srgbClr val="FF0000"/>
                </a:solidFill>
              </a:rPr>
              <a:t>appearance of being weak, powerless or trapped. </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8691" y="1981200"/>
            <a:ext cx="5526617" cy="4144963"/>
          </a:xfrm>
        </p:spPr>
      </p:pic>
      <p:sp>
        <p:nvSpPr>
          <p:cNvPr id="5" name="TextBox 4"/>
          <p:cNvSpPr txBox="1"/>
          <p:nvPr/>
        </p:nvSpPr>
        <p:spPr>
          <a:xfrm>
            <a:off x="5638800" y="6324600"/>
            <a:ext cx="2971800" cy="369332"/>
          </a:xfrm>
          <a:prstGeom prst="rect">
            <a:avLst/>
          </a:prstGeom>
          <a:noFill/>
        </p:spPr>
        <p:txBody>
          <a:bodyPr wrap="square" rtlCol="0">
            <a:spAutoFit/>
          </a:bodyPr>
          <a:lstStyle/>
          <a:p>
            <a:r>
              <a:rPr lang="en-US" dirty="0" smtClean="0"/>
              <a:t>From the movie </a:t>
            </a:r>
            <a:r>
              <a:rPr lang="en-US" i="1" dirty="0" smtClean="0"/>
              <a:t>Psycho</a:t>
            </a:r>
            <a:endParaRPr lang="en-US" i="1" dirty="0"/>
          </a:p>
        </p:txBody>
      </p:sp>
    </p:spTree>
    <p:extLst>
      <p:ext uri="{BB962C8B-B14F-4D97-AF65-F5344CB8AC3E}">
        <p14:creationId xmlns:p14="http://schemas.microsoft.com/office/powerpoint/2010/main" val="393021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rmAutofit fontScale="90000"/>
          </a:bodyPr>
          <a:lstStyle/>
          <a:p>
            <a:r>
              <a:rPr lang="en-US" b="1" dirty="0" smtClean="0"/>
              <a:t>LOW ANGLE – </a:t>
            </a:r>
            <a:r>
              <a:rPr lang="en-US" sz="2400" dirty="0" smtClean="0"/>
              <a:t>the camera films </a:t>
            </a:r>
            <a:r>
              <a:rPr lang="en-US" sz="2400" dirty="0" smtClean="0">
                <a:solidFill>
                  <a:srgbClr val="FF0000"/>
                </a:solidFill>
              </a:rPr>
              <a:t>subject from below</a:t>
            </a:r>
            <a:r>
              <a:rPr lang="en-US" sz="2400" dirty="0" smtClean="0"/>
              <a:t>. This usually has the effect of </a:t>
            </a:r>
            <a:r>
              <a:rPr lang="en-US" sz="2400" dirty="0" smtClean="0">
                <a:solidFill>
                  <a:srgbClr val="FF0000"/>
                </a:solidFill>
              </a:rPr>
              <a:t>making the subject look larger </a:t>
            </a:r>
            <a:r>
              <a:rPr lang="en-US" sz="2400" dirty="0" smtClean="0"/>
              <a:t>than normal, </a:t>
            </a:r>
            <a:r>
              <a:rPr lang="en-US" sz="2400" dirty="0" smtClean="0">
                <a:solidFill>
                  <a:srgbClr val="FF0000"/>
                </a:solidFill>
              </a:rPr>
              <a:t>and therefore strong, powerful, and threatening.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417" y="1981200"/>
            <a:ext cx="7343165" cy="4144963"/>
          </a:xfrm>
        </p:spPr>
      </p:pic>
      <p:sp>
        <p:nvSpPr>
          <p:cNvPr id="5" name="TextBox 4"/>
          <p:cNvSpPr txBox="1"/>
          <p:nvPr/>
        </p:nvSpPr>
        <p:spPr>
          <a:xfrm>
            <a:off x="4804475" y="6141226"/>
            <a:ext cx="4114800" cy="369332"/>
          </a:xfrm>
          <a:prstGeom prst="rect">
            <a:avLst/>
          </a:prstGeom>
          <a:noFill/>
        </p:spPr>
        <p:txBody>
          <a:bodyPr wrap="square" rtlCol="0">
            <a:spAutoFit/>
          </a:bodyPr>
          <a:lstStyle/>
          <a:p>
            <a:r>
              <a:rPr lang="en-US" dirty="0" smtClean="0"/>
              <a:t>From the movie </a:t>
            </a:r>
            <a:r>
              <a:rPr lang="en-US" i="1" dirty="0" smtClean="0"/>
              <a:t>Alice in Wonderland</a:t>
            </a:r>
            <a:endParaRPr lang="en-US" i="1" dirty="0"/>
          </a:p>
        </p:txBody>
      </p:sp>
    </p:spTree>
    <p:extLst>
      <p:ext uri="{BB962C8B-B14F-4D97-AF65-F5344CB8AC3E}">
        <p14:creationId xmlns:p14="http://schemas.microsoft.com/office/powerpoint/2010/main" val="361545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CAMERA MOVEMENTS</a:t>
            </a:r>
            <a:endParaRPr lang="en-US" b="1" dirty="0"/>
          </a:p>
        </p:txBody>
      </p:sp>
      <p:sp>
        <p:nvSpPr>
          <p:cNvPr id="3" name="Content Placeholder 2"/>
          <p:cNvSpPr>
            <a:spLocks noGrp="1"/>
          </p:cNvSpPr>
          <p:nvPr>
            <p:ph idx="1"/>
          </p:nvPr>
        </p:nvSpPr>
        <p:spPr/>
        <p:txBody>
          <a:bodyPr/>
          <a:lstStyle/>
          <a:p>
            <a:r>
              <a:rPr lang="en-US" b="1" dirty="0" smtClean="0"/>
              <a:t>Pan – </a:t>
            </a:r>
            <a:r>
              <a:rPr lang="en-US" dirty="0" smtClean="0"/>
              <a:t>a stationary camera moves from </a:t>
            </a:r>
            <a:r>
              <a:rPr lang="en-US" dirty="0" smtClean="0">
                <a:solidFill>
                  <a:srgbClr val="FF0000"/>
                </a:solidFill>
              </a:rPr>
              <a:t>side to side </a:t>
            </a:r>
            <a:r>
              <a:rPr lang="en-US" dirty="0" smtClean="0"/>
              <a:t>on a horizontal axis</a:t>
            </a:r>
          </a:p>
          <a:p>
            <a:r>
              <a:rPr lang="en-US" b="1" dirty="0" smtClean="0"/>
              <a:t>Tilt – </a:t>
            </a:r>
            <a:r>
              <a:rPr lang="en-US" dirty="0" smtClean="0"/>
              <a:t>a stationary camera moves </a:t>
            </a:r>
            <a:r>
              <a:rPr lang="en-US" dirty="0" smtClean="0">
                <a:solidFill>
                  <a:srgbClr val="FF0000"/>
                </a:solidFill>
              </a:rPr>
              <a:t>up or down </a:t>
            </a:r>
            <a:r>
              <a:rPr lang="en-US" dirty="0" smtClean="0"/>
              <a:t>along a vertical axis</a:t>
            </a:r>
          </a:p>
          <a:p>
            <a:r>
              <a:rPr lang="en-US" b="1" dirty="0" smtClean="0"/>
              <a:t>Zoom – </a:t>
            </a:r>
            <a:r>
              <a:rPr lang="en-US" dirty="0" smtClean="0"/>
              <a:t>a stationary camera where the lens moves to make an object seems to </a:t>
            </a:r>
            <a:r>
              <a:rPr lang="en-US" dirty="0" smtClean="0">
                <a:solidFill>
                  <a:srgbClr val="FF0000"/>
                </a:solidFill>
              </a:rPr>
              <a:t>move closer or further away from the camera</a:t>
            </a:r>
            <a:r>
              <a:rPr lang="en-US" dirty="0" smtClean="0"/>
              <a:t>. </a:t>
            </a:r>
            <a:r>
              <a:rPr lang="en-US" dirty="0" smtClean="0">
                <a:solidFill>
                  <a:srgbClr val="FF0000"/>
                </a:solidFill>
              </a:rPr>
              <a:t>*With this technique, moving into a character is often a personal or revealing movement, while moving away distances or separates the audience from the character. </a:t>
            </a:r>
          </a:p>
          <a:p>
            <a:r>
              <a:rPr lang="en-US" b="1" dirty="0" smtClean="0"/>
              <a:t>Dolly/Tracking – </a:t>
            </a:r>
            <a:r>
              <a:rPr lang="en-US" dirty="0" smtClean="0">
                <a:solidFill>
                  <a:srgbClr val="FF0000"/>
                </a:solidFill>
              </a:rPr>
              <a:t>the camera is on a track</a:t>
            </a:r>
            <a:r>
              <a:rPr lang="en-US" dirty="0" smtClean="0"/>
              <a:t> that allows it to move with the action. The term also refers to any camera mounted on a car, truck, or helicopter. </a:t>
            </a:r>
          </a:p>
          <a:p>
            <a:r>
              <a:rPr lang="en-US" b="1" dirty="0" smtClean="0"/>
              <a:t>Boom/Crane – </a:t>
            </a:r>
            <a:r>
              <a:rPr lang="en-US" dirty="0" smtClean="0">
                <a:solidFill>
                  <a:srgbClr val="FF0000"/>
                </a:solidFill>
              </a:rPr>
              <a:t>the camera is on a crane</a:t>
            </a:r>
            <a:r>
              <a:rPr lang="en-US" dirty="0" smtClean="0"/>
              <a:t> over the action. This is used to create overhead shots. </a:t>
            </a:r>
          </a:p>
          <a:p>
            <a:pPr marL="0" indent="0">
              <a:buNone/>
            </a:pPr>
            <a:endParaRPr lang="en-US" dirty="0" smtClean="0"/>
          </a:p>
        </p:txBody>
      </p:sp>
    </p:spTree>
    <p:extLst>
      <p:ext uri="{BB962C8B-B14F-4D97-AF65-F5344CB8AC3E}">
        <p14:creationId xmlns:p14="http://schemas.microsoft.com/office/powerpoint/2010/main" val="335021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b="1" dirty="0" smtClean="0"/>
              <a:t>CAMERA MOVEMENTS</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6172200" cy="4791170"/>
          </a:xfrm>
          <a:prstGeom prst="rect">
            <a:avLst/>
          </a:prstGeom>
        </p:spPr>
      </p:pic>
      <p:sp>
        <p:nvSpPr>
          <p:cNvPr id="8" name="TextBox 7"/>
          <p:cNvSpPr txBox="1"/>
          <p:nvPr/>
        </p:nvSpPr>
        <p:spPr>
          <a:xfrm>
            <a:off x="6745448" y="2057400"/>
            <a:ext cx="2209800" cy="923330"/>
          </a:xfrm>
          <a:prstGeom prst="rect">
            <a:avLst/>
          </a:prstGeom>
          <a:noFill/>
        </p:spPr>
        <p:txBody>
          <a:bodyPr wrap="square" rtlCol="0">
            <a:spAutoFit/>
          </a:bodyPr>
          <a:lstStyle/>
          <a:p>
            <a:r>
              <a:rPr lang="en-US" dirty="0" smtClean="0"/>
              <a:t>Use of Dolly/Tracking and Boom/Crane to shoot </a:t>
            </a:r>
            <a:r>
              <a:rPr lang="en-US" i="1" dirty="0" smtClean="0"/>
              <a:t>Transformers</a:t>
            </a:r>
            <a:endParaRPr lang="en-US" i="1" dirty="0"/>
          </a:p>
        </p:txBody>
      </p:sp>
    </p:spTree>
    <p:extLst>
      <p:ext uri="{BB962C8B-B14F-4D97-AF65-F5344CB8AC3E}">
        <p14:creationId xmlns:p14="http://schemas.microsoft.com/office/powerpoint/2010/main" val="259877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LIGHTING</a:t>
            </a:r>
            <a:endParaRPr lang="en-US" b="1" dirty="0"/>
          </a:p>
        </p:txBody>
      </p:sp>
      <p:sp>
        <p:nvSpPr>
          <p:cNvPr id="3" name="Content Placeholder 2"/>
          <p:cNvSpPr>
            <a:spLocks noGrp="1"/>
          </p:cNvSpPr>
          <p:nvPr>
            <p:ph idx="1"/>
          </p:nvPr>
        </p:nvSpPr>
        <p:spPr/>
        <p:txBody>
          <a:bodyPr>
            <a:normAutofit/>
          </a:bodyPr>
          <a:lstStyle/>
          <a:p>
            <a:r>
              <a:rPr lang="en-US" sz="2800" dirty="0" smtClean="0"/>
              <a:t>Compares to how a writer establishes tone and mood in their work</a:t>
            </a:r>
          </a:p>
          <a:p>
            <a:r>
              <a:rPr lang="en-US" sz="2800" dirty="0" smtClean="0"/>
              <a:t>Lighting creates significant emotional responses from the audience based on what people associate with light and darkness</a:t>
            </a:r>
          </a:p>
          <a:p>
            <a:r>
              <a:rPr lang="en-US" sz="2800" dirty="0" smtClean="0"/>
              <a:t>Lighting effects clarity, realism and emotion</a:t>
            </a:r>
            <a:endParaRPr lang="en-US" sz="2800" dirty="0"/>
          </a:p>
        </p:txBody>
      </p:sp>
      <p:pic>
        <p:nvPicPr>
          <p:cNvPr id="2050" name="Picture 2" descr="C:\Documents and Settings\Jessica Rammos\Local Settings\Temporary Internet Files\Content.IE5\AEQ88YIS\MC9002308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191000"/>
            <a:ext cx="1765426" cy="202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828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HIGH KEY – </a:t>
            </a:r>
            <a:r>
              <a:rPr lang="en-US" dirty="0" smtClean="0"/>
              <a:t>the scene is flooded with light; creating a </a:t>
            </a:r>
            <a:r>
              <a:rPr lang="en-US" dirty="0" smtClean="0">
                <a:solidFill>
                  <a:srgbClr val="FF0000"/>
                </a:solidFill>
              </a:rPr>
              <a:t>bright and open-looking scene</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209800"/>
            <a:ext cx="5029200" cy="3632200"/>
          </a:xfrm>
        </p:spPr>
      </p:pic>
      <p:sp>
        <p:nvSpPr>
          <p:cNvPr id="5" name="TextBox 4"/>
          <p:cNvSpPr txBox="1"/>
          <p:nvPr/>
        </p:nvSpPr>
        <p:spPr>
          <a:xfrm>
            <a:off x="3980481" y="5991409"/>
            <a:ext cx="4343400" cy="369332"/>
          </a:xfrm>
          <a:prstGeom prst="rect">
            <a:avLst/>
          </a:prstGeom>
          <a:noFill/>
        </p:spPr>
        <p:txBody>
          <a:bodyPr wrap="square" rtlCol="0">
            <a:spAutoFit/>
          </a:bodyPr>
          <a:lstStyle/>
          <a:p>
            <a:r>
              <a:rPr lang="en-US" dirty="0" smtClean="0"/>
              <a:t>From the movie </a:t>
            </a:r>
            <a:r>
              <a:rPr lang="en-US" i="1" dirty="0" err="1" smtClean="0"/>
              <a:t>Shawshank</a:t>
            </a:r>
            <a:r>
              <a:rPr lang="en-US" i="1" dirty="0" smtClean="0"/>
              <a:t> Redemption</a:t>
            </a:r>
            <a:endParaRPr lang="en-US" i="1" dirty="0"/>
          </a:p>
        </p:txBody>
      </p:sp>
    </p:spTree>
    <p:extLst>
      <p:ext uri="{BB962C8B-B14F-4D97-AF65-F5344CB8AC3E}">
        <p14:creationId xmlns:p14="http://schemas.microsoft.com/office/powerpoint/2010/main" val="27764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LOW KEY – </a:t>
            </a:r>
            <a:r>
              <a:rPr lang="en-US" dirty="0" smtClean="0"/>
              <a:t>the scene is flooded with shadows and darkness, </a:t>
            </a:r>
            <a:r>
              <a:rPr lang="en-US" dirty="0" smtClean="0">
                <a:solidFill>
                  <a:srgbClr val="FF0000"/>
                </a:solidFill>
              </a:rPr>
              <a:t>creating suspense and suspicion</a:t>
            </a:r>
            <a:endParaRPr lang="en-US" dirty="0">
              <a:solidFill>
                <a:srgbClr val="FF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362200"/>
            <a:ext cx="4876800" cy="3243072"/>
          </a:xfrm>
        </p:spPr>
      </p:pic>
      <p:sp>
        <p:nvSpPr>
          <p:cNvPr id="10" name="TextBox 9"/>
          <p:cNvSpPr txBox="1"/>
          <p:nvPr/>
        </p:nvSpPr>
        <p:spPr>
          <a:xfrm>
            <a:off x="5181600" y="5835134"/>
            <a:ext cx="3505200" cy="369332"/>
          </a:xfrm>
          <a:prstGeom prst="rect">
            <a:avLst/>
          </a:prstGeom>
          <a:noFill/>
        </p:spPr>
        <p:txBody>
          <a:bodyPr wrap="square" rtlCol="0">
            <a:spAutoFit/>
          </a:bodyPr>
          <a:lstStyle/>
          <a:p>
            <a:r>
              <a:rPr lang="en-US" dirty="0" smtClean="0"/>
              <a:t>From the movie </a:t>
            </a:r>
            <a:r>
              <a:rPr lang="en-US" i="1" dirty="0" smtClean="0"/>
              <a:t>Insidious</a:t>
            </a:r>
            <a:endParaRPr lang="en-US" i="1" dirty="0"/>
          </a:p>
        </p:txBody>
      </p:sp>
    </p:spTree>
    <p:extLst>
      <p:ext uri="{BB962C8B-B14F-4D97-AF65-F5344CB8AC3E}">
        <p14:creationId xmlns:p14="http://schemas.microsoft.com/office/powerpoint/2010/main" val="262590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rmAutofit fontScale="90000"/>
          </a:bodyPr>
          <a:lstStyle/>
          <a:p>
            <a:r>
              <a:rPr lang="en-US" b="1" dirty="0" smtClean="0"/>
              <a:t>Bottom or Side Lighting – </a:t>
            </a:r>
            <a:r>
              <a:rPr lang="en-US" sz="2700" dirty="0" smtClean="0"/>
              <a:t>direct lighting from below or the side, </a:t>
            </a:r>
            <a:r>
              <a:rPr lang="en-US" sz="2700" dirty="0" smtClean="0">
                <a:solidFill>
                  <a:srgbClr val="FF0000"/>
                </a:solidFill>
              </a:rPr>
              <a:t>which often makes the subject appear dangerous or evil</a:t>
            </a:r>
            <a:endParaRPr lang="en-US" sz="27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0" y="2116931"/>
            <a:ext cx="5143500" cy="3873500"/>
          </a:xfrm>
        </p:spPr>
      </p:pic>
      <p:sp>
        <p:nvSpPr>
          <p:cNvPr id="5" name="TextBox 4"/>
          <p:cNvSpPr txBox="1"/>
          <p:nvPr/>
        </p:nvSpPr>
        <p:spPr>
          <a:xfrm>
            <a:off x="4724400" y="6097314"/>
            <a:ext cx="4191000" cy="369332"/>
          </a:xfrm>
          <a:prstGeom prst="rect">
            <a:avLst/>
          </a:prstGeom>
          <a:noFill/>
        </p:spPr>
        <p:txBody>
          <a:bodyPr wrap="square" rtlCol="0">
            <a:spAutoFit/>
          </a:bodyPr>
          <a:lstStyle/>
          <a:p>
            <a:r>
              <a:rPr lang="en-US" dirty="0" smtClean="0"/>
              <a:t>From the movie </a:t>
            </a:r>
            <a:r>
              <a:rPr lang="en-US" i="1" dirty="0" smtClean="0"/>
              <a:t>The Blair Witch Project</a:t>
            </a:r>
            <a:endParaRPr lang="en-US" i="1" dirty="0"/>
          </a:p>
        </p:txBody>
      </p:sp>
    </p:spTree>
    <p:extLst>
      <p:ext uri="{BB962C8B-B14F-4D97-AF65-F5344CB8AC3E}">
        <p14:creationId xmlns:p14="http://schemas.microsoft.com/office/powerpoint/2010/main" val="365322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rmAutofit fontScale="90000"/>
          </a:bodyPr>
          <a:lstStyle/>
          <a:p>
            <a:r>
              <a:rPr lang="en-US" b="1" dirty="0" smtClean="0"/>
              <a:t>Front or Back Lighting – </a:t>
            </a:r>
            <a:r>
              <a:rPr lang="en-US" sz="2700" dirty="0" smtClean="0"/>
              <a:t>soft lighting on the actor’s face or from behind which </a:t>
            </a:r>
            <a:r>
              <a:rPr lang="en-US" sz="2700" dirty="0" smtClean="0">
                <a:solidFill>
                  <a:srgbClr val="FF0000"/>
                </a:solidFill>
              </a:rPr>
              <a:t>gives the appearance of innocence or goodness, or a halo effect. </a:t>
            </a:r>
            <a:endParaRPr lang="en-US" sz="27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 y="2148681"/>
            <a:ext cx="7937500" cy="3810000"/>
          </a:xfrm>
        </p:spPr>
      </p:pic>
      <p:sp>
        <p:nvSpPr>
          <p:cNvPr id="5" name="TextBox 4"/>
          <p:cNvSpPr txBox="1"/>
          <p:nvPr/>
        </p:nvSpPr>
        <p:spPr>
          <a:xfrm>
            <a:off x="4114800" y="6172200"/>
            <a:ext cx="4648200" cy="369332"/>
          </a:xfrm>
          <a:prstGeom prst="rect">
            <a:avLst/>
          </a:prstGeom>
          <a:noFill/>
        </p:spPr>
        <p:txBody>
          <a:bodyPr wrap="square" rtlCol="0">
            <a:spAutoFit/>
          </a:bodyPr>
          <a:lstStyle/>
          <a:p>
            <a:r>
              <a:rPr lang="en-US" dirty="0" smtClean="0"/>
              <a:t>From the movie </a:t>
            </a:r>
            <a:r>
              <a:rPr lang="en-US" i="1" dirty="0" smtClean="0"/>
              <a:t>The Princess and the Frog</a:t>
            </a:r>
            <a:endParaRPr lang="en-US" i="1" dirty="0"/>
          </a:p>
        </p:txBody>
      </p:sp>
    </p:spTree>
    <p:extLst>
      <p:ext uri="{BB962C8B-B14F-4D97-AF65-F5344CB8AC3E}">
        <p14:creationId xmlns:p14="http://schemas.microsoft.com/office/powerpoint/2010/main" val="358768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Analysis		</a:t>
            </a:r>
            <a:endParaRPr lang="en-US" dirty="0"/>
          </a:p>
        </p:txBody>
      </p:sp>
      <p:sp>
        <p:nvSpPr>
          <p:cNvPr id="3" name="Content Placeholder 2"/>
          <p:cNvSpPr>
            <a:spLocks noGrp="1"/>
          </p:cNvSpPr>
          <p:nvPr>
            <p:ph idx="1"/>
          </p:nvPr>
        </p:nvSpPr>
        <p:spPr/>
        <p:txBody>
          <a:bodyPr>
            <a:normAutofit/>
          </a:bodyPr>
          <a:lstStyle/>
          <a:p>
            <a:r>
              <a:rPr lang="en-US" sz="2400" dirty="0" smtClean="0"/>
              <a:t>Much like how a writer uses stylistic devices (diction, syntax, imagery, figurative language and tone) to achieve specific effects in their writing, directors use cinematic techniques in their films for specific purposes. </a:t>
            </a:r>
          </a:p>
          <a:p>
            <a:r>
              <a:rPr lang="en-US" sz="2400" dirty="0" smtClean="0"/>
              <a:t>In order to analyze a film through critical viewing like you do a text in critical reading, you must understand the tools that filmmakers use to create their visual masterpieces. </a:t>
            </a:r>
          </a:p>
        </p:txBody>
      </p:sp>
    </p:spTree>
    <p:extLst>
      <p:ext uri="{BB962C8B-B14F-4D97-AF65-F5344CB8AC3E}">
        <p14:creationId xmlns:p14="http://schemas.microsoft.com/office/powerpoint/2010/main" val="215629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b="1" dirty="0" smtClean="0"/>
              <a:t>Editing Techniques</a:t>
            </a:r>
            <a:endParaRPr lang="en-US" b="1" dirty="0"/>
          </a:p>
        </p:txBody>
      </p:sp>
      <p:sp>
        <p:nvSpPr>
          <p:cNvPr id="3" name="Content Placeholder 2"/>
          <p:cNvSpPr>
            <a:spLocks noGrp="1"/>
          </p:cNvSpPr>
          <p:nvPr>
            <p:ph idx="1"/>
          </p:nvPr>
        </p:nvSpPr>
        <p:spPr>
          <a:xfrm>
            <a:off x="152400" y="1295400"/>
            <a:ext cx="8534400" cy="5410200"/>
          </a:xfrm>
        </p:spPr>
        <p:txBody>
          <a:bodyPr>
            <a:normAutofit fontScale="85000" lnSpcReduction="10000"/>
          </a:bodyPr>
          <a:lstStyle/>
          <a:p>
            <a:r>
              <a:rPr lang="en-US" sz="2400" dirty="0" smtClean="0"/>
              <a:t>Compares to how a writer uses syntax</a:t>
            </a:r>
          </a:p>
          <a:p>
            <a:r>
              <a:rPr lang="en-US" sz="2400" b="1" dirty="0" smtClean="0"/>
              <a:t>Cut –</a:t>
            </a:r>
            <a:r>
              <a:rPr lang="en-US" sz="2400" dirty="0" smtClean="0"/>
              <a:t> two pieces of film are </a:t>
            </a:r>
            <a:r>
              <a:rPr lang="en-US" sz="2400" dirty="0" smtClean="0">
                <a:solidFill>
                  <a:srgbClr val="FF0000"/>
                </a:solidFill>
              </a:rPr>
              <a:t>spliced together </a:t>
            </a:r>
            <a:r>
              <a:rPr lang="en-US" sz="2400" dirty="0" smtClean="0"/>
              <a:t>to “cut” to another image</a:t>
            </a:r>
          </a:p>
          <a:p>
            <a:r>
              <a:rPr lang="en-US" sz="2400" b="1" dirty="0" smtClean="0"/>
              <a:t>Fade – </a:t>
            </a:r>
            <a:r>
              <a:rPr lang="en-US" sz="2400" dirty="0" smtClean="0"/>
              <a:t>can be to or from black and white; </a:t>
            </a:r>
            <a:r>
              <a:rPr lang="en-US" sz="2400" dirty="0" smtClean="0">
                <a:solidFill>
                  <a:srgbClr val="FF0000"/>
                </a:solidFill>
              </a:rPr>
              <a:t>implies the passing of time or the end of a scene </a:t>
            </a:r>
            <a:endParaRPr lang="en-US" sz="2400" dirty="0">
              <a:solidFill>
                <a:srgbClr val="FF0000"/>
              </a:solidFill>
            </a:endParaRPr>
          </a:p>
          <a:p>
            <a:pPr lvl="1"/>
            <a:r>
              <a:rPr lang="en-US" dirty="0" smtClean="0">
                <a:solidFill>
                  <a:srgbClr val="FF0000"/>
                </a:solidFill>
              </a:rPr>
              <a:t>Fade-In – darkness to  brightness</a:t>
            </a:r>
          </a:p>
          <a:p>
            <a:pPr lvl="1"/>
            <a:r>
              <a:rPr lang="en-US" dirty="0" smtClean="0">
                <a:solidFill>
                  <a:srgbClr val="FF0000"/>
                </a:solidFill>
              </a:rPr>
              <a:t>Fade-Out – image gradually gets darker</a:t>
            </a:r>
          </a:p>
          <a:p>
            <a:r>
              <a:rPr lang="en-US" sz="2400" b="1" dirty="0" smtClean="0"/>
              <a:t>Dissolve – </a:t>
            </a:r>
            <a:r>
              <a:rPr lang="en-US" sz="2400" dirty="0" smtClean="0"/>
              <a:t>a kind of fade in which </a:t>
            </a:r>
            <a:r>
              <a:rPr lang="en-US" sz="2400" dirty="0" smtClean="0">
                <a:solidFill>
                  <a:srgbClr val="FF0000"/>
                </a:solidFill>
              </a:rPr>
              <a:t>one image is gradually replaced by another</a:t>
            </a:r>
          </a:p>
          <a:p>
            <a:r>
              <a:rPr lang="en-US" sz="2400" b="1" dirty="0" smtClean="0"/>
              <a:t>Wipe – </a:t>
            </a:r>
            <a:r>
              <a:rPr lang="en-US" sz="2400" dirty="0" smtClean="0"/>
              <a:t>a new image wipes off the previous image (quicker than a dissolve)</a:t>
            </a:r>
          </a:p>
          <a:p>
            <a:r>
              <a:rPr lang="en-US" sz="2400" b="1" dirty="0" smtClean="0"/>
              <a:t>Flashback – </a:t>
            </a:r>
            <a:r>
              <a:rPr lang="en-US" sz="2400" dirty="0" smtClean="0"/>
              <a:t>cut or dissolve to </a:t>
            </a:r>
            <a:r>
              <a:rPr lang="en-US" sz="2400" dirty="0" smtClean="0">
                <a:solidFill>
                  <a:srgbClr val="FF0000"/>
                </a:solidFill>
              </a:rPr>
              <a:t>action that happened in the past</a:t>
            </a:r>
          </a:p>
          <a:p>
            <a:r>
              <a:rPr lang="en-US" sz="2400" b="1" dirty="0" smtClean="0"/>
              <a:t>Shot-Reverse-Shot – </a:t>
            </a:r>
            <a:r>
              <a:rPr lang="en-US" sz="2400" dirty="0" smtClean="0"/>
              <a:t>a shot of one subject, then another, than back to the first; </a:t>
            </a:r>
            <a:r>
              <a:rPr lang="en-US" sz="2400" dirty="0" smtClean="0">
                <a:solidFill>
                  <a:srgbClr val="FF0000"/>
                </a:solidFill>
              </a:rPr>
              <a:t>often used for conversation or reaction shots</a:t>
            </a:r>
          </a:p>
          <a:p>
            <a:r>
              <a:rPr lang="en-US" sz="2400" b="1" dirty="0" smtClean="0"/>
              <a:t>Cross-Cutting – </a:t>
            </a:r>
            <a:r>
              <a:rPr lang="en-US" sz="2400" dirty="0" smtClean="0"/>
              <a:t>cut into action that is happening simultaneously; </a:t>
            </a:r>
            <a:r>
              <a:rPr lang="en-US" sz="2400" dirty="0" smtClean="0">
                <a:solidFill>
                  <a:srgbClr val="FF0000"/>
                </a:solidFill>
              </a:rPr>
              <a:t>creates tension or suspense and creates a connection between scenes</a:t>
            </a:r>
          </a:p>
          <a:p>
            <a:r>
              <a:rPr lang="en-US" sz="2400" b="1" dirty="0" smtClean="0"/>
              <a:t>Eye-Line Match – </a:t>
            </a:r>
            <a:r>
              <a:rPr lang="en-US" sz="2400" dirty="0" smtClean="0"/>
              <a:t>cut to an object, then to a person; </a:t>
            </a:r>
            <a:r>
              <a:rPr lang="en-US" sz="2400" dirty="0" smtClean="0">
                <a:solidFill>
                  <a:srgbClr val="FF0000"/>
                </a:solidFill>
              </a:rPr>
              <a:t>can reveal a character’s thoughts</a:t>
            </a:r>
            <a:endParaRPr lang="en-US" sz="2400" dirty="0">
              <a:solidFill>
                <a:srgbClr val="FF0000"/>
              </a:solidFill>
            </a:endParaRPr>
          </a:p>
        </p:txBody>
      </p:sp>
    </p:spTree>
    <p:extLst>
      <p:ext uri="{BB962C8B-B14F-4D97-AF65-F5344CB8AC3E}">
        <p14:creationId xmlns:p14="http://schemas.microsoft.com/office/powerpoint/2010/main" val="168066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Sound</a:t>
            </a:r>
            <a:endParaRPr lang="en-US" b="1" dirty="0"/>
          </a:p>
        </p:txBody>
      </p:sp>
      <p:sp>
        <p:nvSpPr>
          <p:cNvPr id="3" name="Content Placeholder 2"/>
          <p:cNvSpPr>
            <a:spLocks noGrp="1"/>
          </p:cNvSpPr>
          <p:nvPr>
            <p:ph idx="1"/>
          </p:nvPr>
        </p:nvSpPr>
        <p:spPr/>
        <p:txBody>
          <a:bodyPr/>
          <a:lstStyle/>
          <a:p>
            <a:pPr lvl="0"/>
            <a:r>
              <a:rPr lang="en-US" sz="2800" dirty="0">
                <a:solidFill>
                  <a:srgbClr val="3F3F4D"/>
                </a:solidFill>
              </a:rPr>
              <a:t>Compares to how a writer establishes tone and mood in their work</a:t>
            </a:r>
          </a:p>
          <a:p>
            <a:pPr marL="0" indent="0">
              <a:buNone/>
            </a:pPr>
            <a:endParaRPr lang="en-US" dirty="0" smtClean="0"/>
          </a:p>
          <a:p>
            <a:r>
              <a:rPr lang="en-US" sz="2200" b="1" dirty="0" smtClean="0"/>
              <a:t>Diegetic – </a:t>
            </a:r>
            <a:r>
              <a:rPr lang="en-US" sz="2200" dirty="0" smtClean="0"/>
              <a:t>sound that can logically </a:t>
            </a:r>
            <a:r>
              <a:rPr lang="en-US" sz="2200" dirty="0" smtClean="0">
                <a:solidFill>
                  <a:srgbClr val="FF0000"/>
                </a:solidFill>
              </a:rPr>
              <a:t>be heard by the characters </a:t>
            </a:r>
            <a:r>
              <a:rPr lang="en-US" sz="2200" dirty="0" smtClean="0"/>
              <a:t>in the film (dialogue, background noise, sound of things in the scene)</a:t>
            </a:r>
          </a:p>
          <a:p>
            <a:r>
              <a:rPr lang="en-US" sz="2200" b="1" dirty="0" smtClean="0"/>
              <a:t>Non-Diegetic – </a:t>
            </a:r>
            <a:r>
              <a:rPr lang="en-US" sz="2200" dirty="0" smtClean="0"/>
              <a:t>sound that </a:t>
            </a:r>
            <a:r>
              <a:rPr lang="en-US" sz="2200" dirty="0" smtClean="0">
                <a:solidFill>
                  <a:srgbClr val="FF0000"/>
                </a:solidFill>
              </a:rPr>
              <a:t>cannot be heard by the characters </a:t>
            </a:r>
            <a:r>
              <a:rPr lang="en-US" sz="2200" dirty="0" smtClean="0"/>
              <a:t>but is designed for the audience reaction only (ominous music or sounds)</a:t>
            </a:r>
            <a:endParaRPr lang="en-US" sz="2200" dirty="0"/>
          </a:p>
        </p:txBody>
      </p:sp>
    </p:spTree>
    <p:extLst>
      <p:ext uri="{BB962C8B-B14F-4D97-AF65-F5344CB8AC3E}">
        <p14:creationId xmlns:p14="http://schemas.microsoft.com/office/powerpoint/2010/main" val="261588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SHOTS and FRAMING, CAMERA ANGLES and CAMERA MOVEMENTS</a:t>
            </a:r>
            <a:endParaRPr lang="en-US" b="1" dirty="0"/>
          </a:p>
        </p:txBody>
      </p:sp>
      <p:sp>
        <p:nvSpPr>
          <p:cNvPr id="3" name="Content Placeholder 2"/>
          <p:cNvSpPr>
            <a:spLocks noGrp="1"/>
          </p:cNvSpPr>
          <p:nvPr>
            <p:ph idx="1"/>
          </p:nvPr>
        </p:nvSpPr>
        <p:spPr/>
        <p:txBody>
          <a:bodyPr/>
          <a:lstStyle/>
          <a:p>
            <a:r>
              <a:rPr lang="en-US" sz="3200" dirty="0" smtClean="0"/>
              <a:t>All compare to how a writer uses POINT OF VIEW</a:t>
            </a:r>
          </a:p>
          <a:p>
            <a:r>
              <a:rPr lang="en-US" sz="3200" b="1" dirty="0" smtClean="0"/>
              <a:t>Shot: </a:t>
            </a:r>
            <a:r>
              <a:rPr lang="en-US" sz="3200" dirty="0" smtClean="0"/>
              <a:t>a single piece of film uninterrupted by cuts</a:t>
            </a:r>
          </a:p>
          <a:p>
            <a:r>
              <a:rPr lang="en-US" sz="3200" dirty="0" smtClean="0"/>
              <a:t>Of course, different shot types, angles and movements achieve different effects </a:t>
            </a:r>
          </a:p>
          <a:p>
            <a:pPr marL="0" indent="0">
              <a:buNone/>
            </a:pPr>
            <a:r>
              <a:rPr lang="en-US" sz="3200" dirty="0" smtClean="0"/>
              <a:t>	</a:t>
            </a:r>
          </a:p>
          <a:p>
            <a:pPr marL="0" indent="0">
              <a:buNone/>
            </a:pPr>
            <a:endParaRPr lang="en-US" dirty="0"/>
          </a:p>
        </p:txBody>
      </p:sp>
      <p:pic>
        <p:nvPicPr>
          <p:cNvPr id="6" name="Picture 3" descr="C:\Documents and Settings\Jessica Rammos\Local Settings\Temporary Internet Files\Content.IE5\R9L8L5HK\MC9000288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2402" y="4876800"/>
            <a:ext cx="1921598" cy="181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01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normAutofit fontScale="90000"/>
          </a:bodyPr>
          <a:lstStyle/>
          <a:p>
            <a:r>
              <a:rPr lang="en-US" b="1" dirty="0" smtClean="0"/>
              <a:t>ESTABLISHING SHOT - </a:t>
            </a:r>
            <a:r>
              <a:rPr lang="en-US" sz="2700" dirty="0"/>
              <a:t>Often a long shot or a series of shots that </a:t>
            </a:r>
            <a:r>
              <a:rPr lang="en-US" sz="2700" dirty="0">
                <a:solidFill>
                  <a:srgbClr val="FF0000"/>
                </a:solidFill>
              </a:rPr>
              <a:t>sets the scene</a:t>
            </a:r>
            <a:r>
              <a:rPr lang="en-US" sz="2700" dirty="0"/>
              <a:t>; it used to </a:t>
            </a:r>
            <a:r>
              <a:rPr lang="en-US" sz="2700" dirty="0">
                <a:solidFill>
                  <a:srgbClr val="FF0000"/>
                </a:solidFill>
              </a:rPr>
              <a:t>establish setting and to show transitions between locations</a:t>
            </a:r>
            <a:r>
              <a:rPr lang="en-US" sz="2700" dirty="0"/>
              <a:t/>
            </a:r>
            <a:br>
              <a:rPr lang="en-US" sz="2700" dirty="0"/>
            </a:br>
            <a:endParaRPr lang="en-US" sz="27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920" y="2407761"/>
            <a:ext cx="5852160" cy="3291840"/>
          </a:xfrm>
        </p:spPr>
      </p:pic>
      <p:sp>
        <p:nvSpPr>
          <p:cNvPr id="5" name="TextBox 4"/>
          <p:cNvSpPr txBox="1"/>
          <p:nvPr/>
        </p:nvSpPr>
        <p:spPr>
          <a:xfrm>
            <a:off x="5791200" y="5823555"/>
            <a:ext cx="3124200" cy="369332"/>
          </a:xfrm>
          <a:prstGeom prst="rect">
            <a:avLst/>
          </a:prstGeom>
          <a:noFill/>
        </p:spPr>
        <p:txBody>
          <a:bodyPr wrap="square" rtlCol="0">
            <a:spAutoFit/>
          </a:bodyPr>
          <a:lstStyle/>
          <a:p>
            <a:r>
              <a:rPr lang="en-US" dirty="0" smtClean="0"/>
              <a:t>From the TV Show </a:t>
            </a:r>
            <a:r>
              <a:rPr lang="en-US" i="1" dirty="0" smtClean="0"/>
              <a:t>Seinfeld</a:t>
            </a:r>
            <a:endParaRPr lang="en-US" i="1" dirty="0"/>
          </a:p>
        </p:txBody>
      </p:sp>
    </p:spTree>
    <p:extLst>
      <p:ext uri="{BB962C8B-B14F-4D97-AF65-F5344CB8AC3E}">
        <p14:creationId xmlns:p14="http://schemas.microsoft.com/office/powerpoint/2010/main" val="317295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rmAutofit fontScale="90000"/>
          </a:bodyPr>
          <a:lstStyle/>
          <a:p>
            <a:r>
              <a:rPr lang="en-US" b="1" dirty="0" smtClean="0"/>
              <a:t>LONG SHOT –</a:t>
            </a:r>
            <a:r>
              <a:rPr lang="en-US" dirty="0" smtClean="0"/>
              <a:t> </a:t>
            </a:r>
            <a:r>
              <a:rPr lang="en-US" sz="2700" dirty="0" smtClean="0"/>
              <a:t>a short from some distance. If filming a person, the </a:t>
            </a:r>
            <a:r>
              <a:rPr lang="en-US" sz="2700" dirty="0" smtClean="0">
                <a:solidFill>
                  <a:srgbClr val="FF0000"/>
                </a:solidFill>
              </a:rPr>
              <a:t>full body is shown</a:t>
            </a:r>
            <a:r>
              <a:rPr lang="en-US" sz="2700" dirty="0" smtClean="0"/>
              <a:t>. </a:t>
            </a:r>
            <a:r>
              <a:rPr lang="en-US" sz="2700" dirty="0" smtClean="0">
                <a:solidFill>
                  <a:srgbClr val="FF0000"/>
                </a:solidFill>
              </a:rPr>
              <a:t>It may show the isolation or vulnerability of the character</a:t>
            </a:r>
            <a:endParaRPr lang="en-US" sz="27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000" y="2135981"/>
            <a:ext cx="5588000" cy="3835400"/>
          </a:xfrm>
        </p:spPr>
      </p:pic>
      <p:sp>
        <p:nvSpPr>
          <p:cNvPr id="5" name="TextBox 4"/>
          <p:cNvSpPr txBox="1"/>
          <p:nvPr/>
        </p:nvSpPr>
        <p:spPr>
          <a:xfrm>
            <a:off x="4953000" y="6081815"/>
            <a:ext cx="3886200" cy="369332"/>
          </a:xfrm>
          <a:prstGeom prst="rect">
            <a:avLst/>
          </a:prstGeom>
          <a:noFill/>
        </p:spPr>
        <p:txBody>
          <a:bodyPr wrap="square" rtlCol="0">
            <a:spAutoFit/>
          </a:bodyPr>
          <a:lstStyle/>
          <a:p>
            <a:r>
              <a:rPr lang="en-US" dirty="0" smtClean="0"/>
              <a:t>From the movie </a:t>
            </a:r>
            <a:r>
              <a:rPr lang="en-US" i="1" dirty="0" smtClean="0"/>
              <a:t>Titanic</a:t>
            </a:r>
            <a:endParaRPr lang="en-US" i="1" dirty="0"/>
          </a:p>
        </p:txBody>
      </p:sp>
    </p:spTree>
    <p:extLst>
      <p:ext uri="{BB962C8B-B14F-4D97-AF65-F5344CB8AC3E}">
        <p14:creationId xmlns:p14="http://schemas.microsoft.com/office/powerpoint/2010/main" val="6340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66" y="457200"/>
            <a:ext cx="8229600" cy="1447800"/>
          </a:xfrm>
        </p:spPr>
        <p:txBody>
          <a:bodyPr>
            <a:normAutofit fontScale="90000"/>
          </a:bodyPr>
          <a:lstStyle/>
          <a:p>
            <a:r>
              <a:rPr lang="en-US" b="1" dirty="0" smtClean="0"/>
              <a:t>MEDIUM SHOT – </a:t>
            </a:r>
            <a:r>
              <a:rPr lang="en-US" sz="2700" dirty="0" smtClean="0"/>
              <a:t>the most common shot. The camera seems to be a medium distance from the object being filmed. A </a:t>
            </a:r>
            <a:r>
              <a:rPr lang="en-US" sz="2700" dirty="0" smtClean="0">
                <a:solidFill>
                  <a:srgbClr val="FF0000"/>
                </a:solidFill>
              </a:rPr>
              <a:t>medium shot shows the person from the waist up.</a:t>
            </a:r>
            <a:r>
              <a:rPr lang="en-US" sz="2700" dirty="0" smtClean="0"/>
              <a:t> </a:t>
            </a:r>
            <a:r>
              <a:rPr lang="en-US" sz="2700" dirty="0" smtClean="0">
                <a:solidFill>
                  <a:srgbClr val="FF0000"/>
                </a:solidFill>
              </a:rPr>
              <a:t>The effect is to ground the story. </a:t>
            </a:r>
            <a:endParaRPr lang="en-US" sz="27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09800"/>
            <a:ext cx="6251019" cy="4144963"/>
          </a:xfrm>
        </p:spPr>
      </p:pic>
      <p:sp>
        <p:nvSpPr>
          <p:cNvPr id="5" name="TextBox 4"/>
          <p:cNvSpPr txBox="1"/>
          <p:nvPr/>
        </p:nvSpPr>
        <p:spPr>
          <a:xfrm>
            <a:off x="4805766" y="6365951"/>
            <a:ext cx="3810000" cy="369332"/>
          </a:xfrm>
          <a:prstGeom prst="rect">
            <a:avLst/>
          </a:prstGeom>
          <a:noFill/>
        </p:spPr>
        <p:txBody>
          <a:bodyPr wrap="square" rtlCol="0">
            <a:spAutoFit/>
          </a:bodyPr>
          <a:lstStyle/>
          <a:p>
            <a:r>
              <a:rPr lang="en-US" dirty="0" smtClean="0"/>
              <a:t>From the movie </a:t>
            </a:r>
            <a:r>
              <a:rPr lang="en-US" i="1" dirty="0" smtClean="0"/>
              <a:t>Spiderman 2</a:t>
            </a:r>
            <a:endParaRPr lang="en-US" i="1" dirty="0"/>
          </a:p>
        </p:txBody>
      </p:sp>
    </p:spTree>
    <p:extLst>
      <p:ext uri="{BB962C8B-B14F-4D97-AF65-F5344CB8AC3E}">
        <p14:creationId xmlns:p14="http://schemas.microsoft.com/office/powerpoint/2010/main" val="216753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CLOSE UP – </a:t>
            </a:r>
            <a:r>
              <a:rPr lang="en-US" dirty="0" smtClean="0"/>
              <a:t>the image </a:t>
            </a:r>
            <a:r>
              <a:rPr lang="en-US" dirty="0" smtClean="0">
                <a:solidFill>
                  <a:srgbClr val="FF0000"/>
                </a:solidFill>
              </a:rPr>
              <a:t>takes up at least 80 percent of the frame</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133600"/>
            <a:ext cx="2864629" cy="4144963"/>
          </a:xfrm>
        </p:spPr>
      </p:pic>
      <p:sp>
        <p:nvSpPr>
          <p:cNvPr id="5" name="TextBox 4"/>
          <p:cNvSpPr txBox="1"/>
          <p:nvPr/>
        </p:nvSpPr>
        <p:spPr>
          <a:xfrm>
            <a:off x="4419600" y="2362200"/>
            <a:ext cx="3810000" cy="369332"/>
          </a:xfrm>
          <a:prstGeom prst="rect">
            <a:avLst/>
          </a:prstGeom>
          <a:noFill/>
        </p:spPr>
        <p:txBody>
          <a:bodyPr wrap="square" rtlCol="0">
            <a:spAutoFit/>
          </a:bodyPr>
          <a:lstStyle/>
          <a:p>
            <a:r>
              <a:rPr lang="en-US" dirty="0" smtClean="0"/>
              <a:t>From the movie </a:t>
            </a:r>
            <a:r>
              <a:rPr lang="en-US" i="1" dirty="0" smtClean="0"/>
              <a:t>The Shining</a:t>
            </a:r>
            <a:endParaRPr lang="en-US" i="1" dirty="0"/>
          </a:p>
        </p:txBody>
      </p:sp>
    </p:spTree>
    <p:extLst>
      <p:ext uri="{BB962C8B-B14F-4D97-AF65-F5344CB8AC3E}">
        <p14:creationId xmlns:p14="http://schemas.microsoft.com/office/powerpoint/2010/main" val="16322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EXTREME CLOSE UP – </a:t>
            </a:r>
            <a:r>
              <a:rPr lang="en-US" dirty="0" smtClean="0"/>
              <a:t>the image being shot is a </a:t>
            </a:r>
            <a:r>
              <a:rPr lang="en-US" dirty="0" smtClean="0">
                <a:solidFill>
                  <a:srgbClr val="FF0000"/>
                </a:solidFill>
              </a:rPr>
              <a:t>part of a whole</a:t>
            </a:r>
            <a:r>
              <a:rPr lang="en-US" dirty="0" smtClean="0"/>
              <a:t>, such as an eye or a hand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209800"/>
            <a:ext cx="5924550" cy="3824028"/>
          </a:xfrm>
        </p:spPr>
      </p:pic>
      <p:sp>
        <p:nvSpPr>
          <p:cNvPr id="3" name="TextBox 2"/>
          <p:cNvSpPr txBox="1"/>
          <p:nvPr/>
        </p:nvSpPr>
        <p:spPr>
          <a:xfrm>
            <a:off x="6019800" y="6248400"/>
            <a:ext cx="2895600" cy="369332"/>
          </a:xfrm>
          <a:prstGeom prst="rect">
            <a:avLst/>
          </a:prstGeom>
          <a:noFill/>
        </p:spPr>
        <p:txBody>
          <a:bodyPr wrap="square" rtlCol="0">
            <a:spAutoFit/>
          </a:bodyPr>
          <a:lstStyle/>
          <a:p>
            <a:r>
              <a:rPr lang="en-US" dirty="0" smtClean="0"/>
              <a:t>From the film </a:t>
            </a:r>
            <a:r>
              <a:rPr lang="en-US" i="1" dirty="0" smtClean="0"/>
              <a:t>Harry Potter</a:t>
            </a:r>
            <a:endParaRPr lang="en-US" i="1" dirty="0"/>
          </a:p>
        </p:txBody>
      </p:sp>
    </p:spTree>
    <p:extLst>
      <p:ext uri="{BB962C8B-B14F-4D97-AF65-F5344CB8AC3E}">
        <p14:creationId xmlns:p14="http://schemas.microsoft.com/office/powerpoint/2010/main" val="319175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normAutofit fontScale="90000"/>
          </a:bodyPr>
          <a:lstStyle/>
          <a:p>
            <a:r>
              <a:rPr lang="en-US" b="1" dirty="0" smtClean="0"/>
              <a:t>TWO SHOT – </a:t>
            </a:r>
            <a:r>
              <a:rPr lang="en-US" sz="2700" dirty="0" smtClean="0"/>
              <a:t>a scene between two people shot exclusively from an angle that </a:t>
            </a:r>
            <a:r>
              <a:rPr lang="en-US" sz="2700" dirty="0" smtClean="0">
                <a:solidFill>
                  <a:srgbClr val="FF0000"/>
                </a:solidFill>
              </a:rPr>
              <a:t>includes both characters more or less equally. </a:t>
            </a:r>
            <a:r>
              <a:rPr lang="en-US" sz="2700" dirty="0" smtClean="0"/>
              <a:t>It is used in love scenes </a:t>
            </a:r>
            <a:r>
              <a:rPr lang="en-US" sz="2700" dirty="0" smtClean="0">
                <a:solidFill>
                  <a:srgbClr val="FF0000"/>
                </a:solidFill>
              </a:rPr>
              <a:t>where the interaction between two characters is important. </a:t>
            </a:r>
            <a:endParaRPr lang="en-US" sz="27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514600"/>
            <a:ext cx="5393267" cy="2528094"/>
          </a:xfrm>
        </p:spPr>
      </p:pic>
      <p:sp>
        <p:nvSpPr>
          <p:cNvPr id="5" name="TextBox 4"/>
          <p:cNvSpPr txBox="1"/>
          <p:nvPr/>
        </p:nvSpPr>
        <p:spPr>
          <a:xfrm>
            <a:off x="4876800" y="5410200"/>
            <a:ext cx="3048000" cy="369332"/>
          </a:xfrm>
          <a:prstGeom prst="rect">
            <a:avLst/>
          </a:prstGeom>
          <a:noFill/>
        </p:spPr>
        <p:txBody>
          <a:bodyPr wrap="square" rtlCol="0">
            <a:spAutoFit/>
          </a:bodyPr>
          <a:lstStyle/>
          <a:p>
            <a:r>
              <a:rPr lang="en-US" dirty="0" smtClean="0"/>
              <a:t>From the movie </a:t>
            </a:r>
            <a:r>
              <a:rPr lang="en-US" i="1" dirty="0" smtClean="0"/>
              <a:t>Tangled</a:t>
            </a:r>
            <a:endParaRPr lang="en-US" i="1" dirty="0"/>
          </a:p>
        </p:txBody>
      </p:sp>
    </p:spTree>
    <p:extLst>
      <p:ext uri="{BB962C8B-B14F-4D97-AF65-F5344CB8AC3E}">
        <p14:creationId xmlns:p14="http://schemas.microsoft.com/office/powerpoint/2010/main" val="2836691509"/>
      </p:ext>
    </p:extLst>
  </p:cSld>
  <p:clrMapOvr>
    <a:masterClrMapping/>
  </p:clrMapOvr>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179</TotalTime>
  <Words>957</Words>
  <Application>Microsoft Office PowerPoint</Application>
  <PresentationFormat>On-screen Show (4:3)</PresentationFormat>
  <Paragraphs>64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Wingdings</vt:lpstr>
      <vt:lpstr>Macro</vt:lpstr>
      <vt:lpstr>Working with  Cinematic Techniques</vt:lpstr>
      <vt:lpstr>Film Analysis  </vt:lpstr>
      <vt:lpstr>SHOTS and FRAMING, CAMERA ANGLES and CAMERA MOVEMENTS</vt:lpstr>
      <vt:lpstr>ESTABLISHING SHOT - Often a long shot or a series of shots that sets the scene; it used to establish setting and to show transitions between locations </vt:lpstr>
      <vt:lpstr>LONG SHOT – a short from some distance. If filming a person, the full body is shown. It may show the isolation or vulnerability of the character</vt:lpstr>
      <vt:lpstr>MEDIUM SHOT – the most common shot. The camera seems to be a medium distance from the object being filmed. A medium shot shows the person from the waist up. The effect is to ground the story. </vt:lpstr>
      <vt:lpstr>CLOSE UP – the image takes up at least 80 percent of the frame</vt:lpstr>
      <vt:lpstr>EXTREME CLOSE UP – the image being shot is a part of a whole, such as an eye or a hand</vt:lpstr>
      <vt:lpstr>TWO SHOT – a scene between two people shot exclusively from an angle that includes both characters more or less equally. It is used in love scenes where the interaction between two characters is important. </vt:lpstr>
      <vt:lpstr>EYE LEVEL – a shot taken from normal height; that is, the character’s eye level. Ninety to ninety-five percent of the shots seen are eye level, because it is the most natural angle. </vt:lpstr>
      <vt:lpstr>HIGH ANGLE – the camera is above the subject. This usually has the effect of making the subject look smaller than normal, giving him or her the appearance of being weak, powerless or trapped. </vt:lpstr>
      <vt:lpstr>LOW ANGLE – the camera films subject from below. This usually has the effect of making the subject look larger than normal, and therefore strong, powerful, and threatening. </vt:lpstr>
      <vt:lpstr>CAMERA MOVEMENTS</vt:lpstr>
      <vt:lpstr>CAMERA MOVEMENTS</vt:lpstr>
      <vt:lpstr>LIGHTING</vt:lpstr>
      <vt:lpstr>HIGH KEY – the scene is flooded with light; creating a bright and open-looking scene</vt:lpstr>
      <vt:lpstr>LOW KEY – the scene is flooded with shadows and darkness, creating suspense and suspicion</vt:lpstr>
      <vt:lpstr>Bottom or Side Lighting – direct lighting from below or the side, which often makes the subject appear dangerous or evil</vt:lpstr>
      <vt:lpstr>Front or Back Lighting – soft lighting on the actor’s face or from behind which gives the appearance of innocence or goodness, or a halo effect. </vt:lpstr>
      <vt:lpstr>Editing Techniques</vt:lpstr>
      <vt:lpstr>Sound</vt:lpstr>
    </vt:vector>
  </TitlesOfParts>
  <Company>Grapevine-Colleyville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Cinematic Techniques</dc:title>
  <dc:creator>Jessica Rammos</dc:creator>
  <cp:lastModifiedBy>Oldham, James</cp:lastModifiedBy>
  <cp:revision>13</cp:revision>
  <dcterms:created xsi:type="dcterms:W3CDTF">2011-12-02T19:15:33Z</dcterms:created>
  <dcterms:modified xsi:type="dcterms:W3CDTF">2016-09-20T17:10:57Z</dcterms:modified>
</cp:coreProperties>
</file>